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8.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31"/>
  </p:notesMasterIdLst>
  <p:handoutMasterIdLst>
    <p:handoutMasterId r:id="rId32"/>
  </p:handoutMasterIdLst>
  <p:sldIdLst>
    <p:sldId id="269" r:id="rId3"/>
    <p:sldId id="317" r:id="rId4"/>
    <p:sldId id="318" r:id="rId5"/>
    <p:sldId id="329" r:id="rId6"/>
    <p:sldId id="330" r:id="rId7"/>
    <p:sldId id="331" r:id="rId8"/>
    <p:sldId id="332" r:id="rId9"/>
    <p:sldId id="333" r:id="rId10"/>
    <p:sldId id="334" r:id="rId11"/>
    <p:sldId id="335" r:id="rId12"/>
    <p:sldId id="319" r:id="rId13"/>
    <p:sldId id="321" r:id="rId14"/>
    <p:sldId id="320" r:id="rId15"/>
    <p:sldId id="323" r:id="rId16"/>
    <p:sldId id="322" r:id="rId17"/>
    <p:sldId id="324" r:id="rId18"/>
    <p:sldId id="325" r:id="rId19"/>
    <p:sldId id="336" r:id="rId20"/>
    <p:sldId id="326" r:id="rId21"/>
    <p:sldId id="327" r:id="rId22"/>
    <p:sldId id="328" r:id="rId23"/>
    <p:sldId id="311" r:id="rId24"/>
    <p:sldId id="312" r:id="rId25"/>
    <p:sldId id="313" r:id="rId26"/>
    <p:sldId id="314" r:id="rId27"/>
    <p:sldId id="315" r:id="rId28"/>
    <p:sldId id="308" r:id="rId29"/>
    <p:sldId id="310"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41"/>
    <a:srgbClr val="95C997"/>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95" autoAdjust="0"/>
    <p:restoredTop sz="94660"/>
  </p:normalViewPr>
  <p:slideViewPr>
    <p:cSldViewPr>
      <p:cViewPr varScale="1">
        <p:scale>
          <a:sx n="90" d="100"/>
          <a:sy n="90" d="100"/>
        </p:scale>
        <p:origin x="102" y="570"/>
      </p:cViewPr>
      <p:guideLst>
        <p:guide orient="horz" pos="2160"/>
        <p:guide pos="3839"/>
      </p:guideLst>
    </p:cSldViewPr>
  </p:slideViewPr>
  <p:notesTextViewPr>
    <p:cViewPr>
      <p:scale>
        <a:sx n="100" d="100"/>
        <a:sy n="100" d="100"/>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n-US"/>
              <a:t>11/1/2016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n-US"/>
              <a:t>11/1/2016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n-US"/>
              <a:t>Click to edit Master title style</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n-US"/>
              <a:pPr/>
              <a:t>11/1/2016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11/1/2016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11/1/2016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11/1/2016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11/1/2016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11/1/2016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11/1/2016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n-US"/>
              <a:pPr/>
              <a:t>11/1/2016</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91" r="3191"/>
          <a:stretch>
            <a:fillRect/>
          </a:stretch>
        </p:blipFill>
        <p:spPr>
          <a:xfrm>
            <a:off x="5617477" y="228600"/>
            <a:ext cx="5095880" cy="429428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95442">
            <a:off x="365661" y="3554064"/>
            <a:ext cx="2228850" cy="1671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9663" y="4037632"/>
            <a:ext cx="2483088" cy="1807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84237">
            <a:off x="5787059" y="4015017"/>
            <a:ext cx="2464908" cy="1636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30049">
            <a:off x="9845645" y="653779"/>
            <a:ext cx="1998247" cy="2596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4555">
            <a:off x="8758115" y="3877658"/>
            <a:ext cx="2711192" cy="1807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1" name="TextBox 10"/>
          <p:cNvSpPr txBox="1"/>
          <p:nvPr/>
        </p:nvSpPr>
        <p:spPr>
          <a:xfrm>
            <a:off x="275236" y="972267"/>
            <a:ext cx="4800545" cy="1532727"/>
          </a:xfrm>
          <a:prstGeom prst="rect">
            <a:avLst/>
          </a:prstGeom>
          <a:noFill/>
        </p:spPr>
        <p:txBody>
          <a:bodyPr wrap="none" rtlCol="0">
            <a:spAutoFit/>
          </a:bodyPr>
          <a:lstStyle/>
          <a:p>
            <a:pPr>
              <a:lnSpc>
                <a:spcPct val="90000"/>
              </a:lnSpc>
            </a:pPr>
            <a:r>
              <a:rPr lang="en-US" sz="2800" dirty="0">
                <a:solidFill>
                  <a:schemeClr val="bg1"/>
                </a:solidFill>
                <a:effectLst>
                  <a:outerShdw blurRad="38100" dist="38100" dir="2700000" algn="tl">
                    <a:srgbClr val="000000">
                      <a:alpha val="43137"/>
                    </a:srgbClr>
                  </a:outerShdw>
                </a:effectLst>
              </a:rPr>
              <a:t>Welcome to TOI’s</a:t>
            </a:r>
          </a:p>
          <a:p>
            <a:pPr>
              <a:lnSpc>
                <a:spcPct val="90000"/>
              </a:lnSpc>
            </a:pPr>
            <a:r>
              <a:rPr lang="en-US" sz="2800" dirty="0">
                <a:solidFill>
                  <a:schemeClr val="bg1"/>
                </a:solidFill>
                <a:effectLst>
                  <a:outerShdw blurRad="38100" dist="38100" dir="2700000" algn="tl">
                    <a:srgbClr val="000000">
                      <a:alpha val="43137"/>
                    </a:srgbClr>
                  </a:outerShdw>
                </a:effectLst>
              </a:rPr>
              <a:t>2016 Educational Conference</a:t>
            </a:r>
          </a:p>
          <a:p>
            <a:pPr>
              <a:lnSpc>
                <a:spcPct val="90000"/>
              </a:lnSpc>
            </a:pPr>
            <a:r>
              <a:rPr lang="en-US" sz="4800" dirty="0">
                <a:solidFill>
                  <a:schemeClr val="bg1"/>
                </a:solidFill>
                <a:effectLst>
                  <a:outerShdw blurRad="38100" dist="38100" dir="2700000" algn="tl">
                    <a:srgbClr val="000000">
                      <a:alpha val="43137"/>
                    </a:srgbClr>
                  </a:outerShdw>
                </a:effectLst>
              </a:rPr>
              <a:t>Awards Breakfast</a:t>
            </a:r>
          </a:p>
        </p:txBody>
      </p:sp>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043" y="228598"/>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Mighty Message Awards </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endParaRPr lang="en-US" i="1" dirty="0"/>
          </a:p>
          <a:p>
            <a:endParaRPr lang="en-US" i="1" dirty="0"/>
          </a:p>
          <a:p>
            <a:pPr algn="ctr"/>
            <a:endParaRPr lang="en-US" i="1" dirty="0"/>
          </a:p>
          <a:p>
            <a:pPr algn="ctr"/>
            <a:endParaRPr lang="en-US" i="1" dirty="0"/>
          </a:p>
          <a:p>
            <a:pPr algn="ctr"/>
            <a:endParaRPr lang="en-US" i="1" dirty="0"/>
          </a:p>
          <a:p>
            <a:r>
              <a:rPr lang="en-US" i="1" dirty="0"/>
              <a:t>	</a:t>
            </a:r>
          </a:p>
          <a:p>
            <a:r>
              <a:rPr lang="en-US" i="1" dirty="0"/>
              <a:t>	</a:t>
            </a:r>
          </a:p>
          <a:p>
            <a:r>
              <a:rPr lang="en-US" i="1" dirty="0"/>
              <a:t>	Best Township Program or Campaign, Best Overall Communications Winner 2016 </a:t>
            </a:r>
            <a:r>
              <a:rPr lang="en-US" dirty="0"/>
              <a:t>50,000+ Population  </a:t>
            </a:r>
          </a:p>
          <a:p>
            <a:r>
              <a:rPr lang="en-US" b="1" dirty="0"/>
              <a:t>				Winner: Wheeling Township, Cook County </a:t>
            </a:r>
            <a:endParaRPr lang="en-US" dirty="0"/>
          </a:p>
          <a:p>
            <a:pPr algn="ct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8427">
            <a:off x="4214814" y="1811172"/>
            <a:ext cx="4623249" cy="25062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8587">
            <a:off x="342923" y="1011825"/>
            <a:ext cx="3050296" cy="363955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8063">
            <a:off x="9293870" y="1024265"/>
            <a:ext cx="2258580" cy="343999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1079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Professional Development Awards </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Jerry B. Crabtree, TOI Associate Director/Education Director</a:t>
            </a:r>
          </a:p>
          <a:p>
            <a:pPr algn="ctr">
              <a:lnSpc>
                <a:spcPct val="90000"/>
              </a:lnSpc>
            </a:pP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743" y="1447800"/>
            <a:ext cx="1857337" cy="2196084"/>
          </a:xfrm>
          <a:prstGeom prst="rect">
            <a:avLst/>
          </a:prstGeom>
        </p:spPr>
      </p:pic>
    </p:spTree>
    <p:extLst>
      <p:ext uri="{BB962C8B-B14F-4D97-AF65-F5344CB8AC3E}">
        <p14:creationId xmlns:p14="http://schemas.microsoft.com/office/powerpoint/2010/main" val="304989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915988" y="1447800"/>
            <a:ext cx="12188825" cy="685800"/>
          </a:xfrm>
          <a:prstGeom prst="rect">
            <a:avLst/>
          </a:prstGeom>
        </p:spPr>
        <p:txBody>
          <a:bodyPr>
            <a:noAutofit/>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marL="0" indent="0" algn="ctr">
              <a:buNone/>
            </a:pPr>
            <a:r>
              <a:rPr lang="en-US" sz="3600" dirty="0">
                <a:solidFill>
                  <a:schemeClr val="accent1">
                    <a:lumMod val="75000"/>
                  </a:schemeClr>
                </a:solidFill>
              </a:rPr>
              <a:t>Townships with over 70 hours of Education credit:</a:t>
            </a:r>
            <a:endParaRPr lang="en-US" sz="3200" dirty="0">
              <a:solidFill>
                <a:schemeClr val="accent1">
                  <a:lumMod val="75000"/>
                </a:schemeClr>
              </a:solidFill>
            </a:endParaRPr>
          </a:p>
        </p:txBody>
      </p:sp>
      <p:sp>
        <p:nvSpPr>
          <p:cNvPr id="3" name="TextBox 2"/>
          <p:cNvSpPr txBox="1"/>
          <p:nvPr/>
        </p:nvSpPr>
        <p:spPr>
          <a:xfrm>
            <a:off x="912812" y="2362200"/>
            <a:ext cx="9753600" cy="1643527"/>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nSpc>
                <a:spcPct val="90000"/>
              </a:lnSpc>
              <a:buFont typeface="Arial" panose="020B0604020202020204" pitchFamily="34" charset="0"/>
              <a:buChar char="•"/>
            </a:pPr>
            <a:r>
              <a:rPr lang="en-US" sz="2800" dirty="0"/>
              <a:t>Rockford Township (Winnebago County)</a:t>
            </a:r>
          </a:p>
          <a:p>
            <a:pPr marL="342900" indent="-342900">
              <a:lnSpc>
                <a:spcPct val="90000"/>
              </a:lnSpc>
              <a:buFont typeface="Arial" panose="020B0604020202020204" pitchFamily="34" charset="0"/>
              <a:buChar char="•"/>
            </a:pPr>
            <a:r>
              <a:rPr lang="en-US" sz="2800" dirty="0"/>
              <a:t>Palos Township (Cook County)</a:t>
            </a:r>
          </a:p>
          <a:p>
            <a:pPr marL="342900" indent="-342900">
              <a:lnSpc>
                <a:spcPct val="90000"/>
              </a:lnSpc>
              <a:buFont typeface="Arial" panose="020B0604020202020204" pitchFamily="34" charset="0"/>
              <a:buChar char="•"/>
            </a:pPr>
            <a:r>
              <a:rPr lang="en-US" sz="2800" dirty="0"/>
              <a:t>Riverside Township (Cook County)</a:t>
            </a:r>
          </a:p>
          <a:p>
            <a:pPr marL="342900" indent="-342900">
              <a:lnSpc>
                <a:spcPct val="90000"/>
              </a:lnSpc>
              <a:buFont typeface="Arial" panose="020B0604020202020204" pitchFamily="34" charset="0"/>
              <a:buChar char="•"/>
            </a:pPr>
            <a:r>
              <a:rPr lang="en-US" sz="2800" dirty="0"/>
              <a:t>Morton Township (Peoria County)</a:t>
            </a:r>
          </a:p>
        </p:txBody>
      </p:sp>
    </p:spTree>
    <p:extLst>
      <p:ext uri="{BB962C8B-B14F-4D97-AF65-F5344CB8AC3E}">
        <p14:creationId xmlns:p14="http://schemas.microsoft.com/office/powerpoint/2010/main" val="319722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Robert Turner Award </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Michael Young, Supervisors Division President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012" y="1447800"/>
            <a:ext cx="2271645" cy="2221992"/>
          </a:xfrm>
          <a:prstGeom prst="rect">
            <a:avLst/>
          </a:prstGeom>
        </p:spPr>
      </p:pic>
    </p:spTree>
    <p:extLst>
      <p:ext uri="{BB962C8B-B14F-4D97-AF65-F5344CB8AC3E}">
        <p14:creationId xmlns:p14="http://schemas.microsoft.com/office/powerpoint/2010/main" val="91774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Assessor of the Year</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Chris </a:t>
            </a:r>
            <a:r>
              <a:rPr lang="en-US" sz="2400" dirty="0" err="1">
                <a:solidFill>
                  <a:schemeClr val="accent1">
                    <a:lumMod val="75000"/>
                  </a:schemeClr>
                </a:solidFill>
              </a:rPr>
              <a:t>Kain</a:t>
            </a:r>
            <a:r>
              <a:rPr lang="en-US" sz="2400" dirty="0">
                <a:solidFill>
                  <a:schemeClr val="accent1">
                    <a:lumMod val="75000"/>
                  </a:schemeClr>
                </a:solidFill>
              </a:rPr>
              <a:t>, Past President, Assessors Division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012" y="1447800"/>
            <a:ext cx="2352675" cy="2352675"/>
          </a:xfrm>
          <a:prstGeom prst="rect">
            <a:avLst/>
          </a:prstGeom>
        </p:spPr>
      </p:pic>
    </p:spTree>
    <p:extLst>
      <p:ext uri="{BB962C8B-B14F-4D97-AF65-F5344CB8AC3E}">
        <p14:creationId xmlns:p14="http://schemas.microsoft.com/office/powerpoint/2010/main" val="206358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William Z. </a:t>
            </a:r>
            <a:r>
              <a:rPr lang="en-US" sz="4800" dirty="0" err="1">
                <a:solidFill>
                  <a:schemeClr val="bg1"/>
                </a:solidFill>
                <a:effectLst>
                  <a:outerShdw blurRad="38100" dist="38100" dir="2700000" algn="tl">
                    <a:srgbClr val="000000">
                      <a:alpha val="43137"/>
                    </a:srgbClr>
                  </a:outerShdw>
                </a:effectLst>
              </a:rPr>
              <a:t>Ahrends</a:t>
            </a:r>
            <a:r>
              <a:rPr lang="en-US" sz="4800" dirty="0">
                <a:solidFill>
                  <a:schemeClr val="bg1"/>
                </a:solidFill>
                <a:effectLst>
                  <a:outerShdw blurRad="38100" dist="38100" dir="2700000" algn="tl">
                    <a:srgbClr val="000000">
                      <a:alpha val="43137"/>
                    </a:srgbClr>
                  </a:outerShdw>
                </a:effectLst>
              </a:rPr>
              <a:t> Award </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Charles Levy, Niles Twp. Clerk, Clerks Division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624" y="1447800"/>
            <a:ext cx="1933575" cy="1933575"/>
          </a:xfrm>
          <a:prstGeom prst="rect">
            <a:avLst/>
          </a:prstGeom>
        </p:spPr>
      </p:pic>
    </p:spTree>
    <p:extLst>
      <p:ext uri="{BB962C8B-B14F-4D97-AF65-F5344CB8AC3E}">
        <p14:creationId xmlns:p14="http://schemas.microsoft.com/office/powerpoint/2010/main" val="20349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Excellence in Public Service</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Mary Hamilton, President and Board Members of the Trustees Division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5706" y="1447800"/>
            <a:ext cx="2157412" cy="2157412"/>
          </a:xfrm>
          <a:prstGeom prst="rect">
            <a:avLst/>
          </a:prstGeom>
        </p:spPr>
      </p:pic>
    </p:spTree>
    <p:extLst>
      <p:ext uri="{BB962C8B-B14F-4D97-AF65-F5344CB8AC3E}">
        <p14:creationId xmlns:p14="http://schemas.microsoft.com/office/powerpoint/2010/main" val="16818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Anthony Spina Award</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John M. Nelson, President, Attorneys Division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6612" y="1447800"/>
            <a:ext cx="2133600" cy="2133600"/>
          </a:xfrm>
          <a:prstGeom prst="rect">
            <a:avLst/>
          </a:prstGeom>
        </p:spPr>
      </p:pic>
    </p:spTree>
    <p:extLst>
      <p:ext uri="{BB962C8B-B14F-4D97-AF65-F5344CB8AC3E}">
        <p14:creationId xmlns:p14="http://schemas.microsoft.com/office/powerpoint/2010/main" val="67987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Social Worker of the Year Award</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Mary Jo Imperato, President, Social Workers Division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752" y="1690116"/>
            <a:ext cx="1775460" cy="2099274"/>
          </a:xfrm>
          <a:prstGeom prst="rect">
            <a:avLst/>
          </a:prstGeom>
        </p:spPr>
      </p:pic>
    </p:spTree>
    <p:extLst>
      <p:ext uri="{BB962C8B-B14F-4D97-AF65-F5344CB8AC3E}">
        <p14:creationId xmlns:p14="http://schemas.microsoft.com/office/powerpoint/2010/main" val="368931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err="1">
                <a:solidFill>
                  <a:schemeClr val="bg1"/>
                </a:solidFill>
                <a:effectLst>
                  <a:outerShdw blurRad="38100" dist="38100" dir="2700000" algn="tl">
                    <a:srgbClr val="000000">
                      <a:alpha val="43137"/>
                    </a:srgbClr>
                  </a:outerShdw>
                </a:effectLst>
              </a:rPr>
              <a:t>AITCOY</a:t>
            </a:r>
            <a:r>
              <a:rPr lang="en-US" sz="4800" dirty="0">
                <a:solidFill>
                  <a:schemeClr val="bg1"/>
                </a:solidFill>
                <a:effectLst>
                  <a:outerShdw blurRad="38100" dist="38100" dir="2700000" algn="tl">
                    <a:srgbClr val="000000">
                      <a:alpha val="43137"/>
                    </a:srgbClr>
                  </a:outerShdw>
                </a:effectLst>
              </a:rPr>
              <a:t> Award</a:t>
            </a:r>
          </a:p>
        </p:txBody>
      </p:sp>
      <p:sp>
        <p:nvSpPr>
          <p:cNvPr id="5" name="Rectangle 4"/>
          <p:cNvSpPr/>
          <p:nvPr/>
        </p:nvSpPr>
        <p:spPr>
          <a:xfrm>
            <a:off x="19677"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John Parquette, President, </a:t>
            </a:r>
          </a:p>
          <a:p>
            <a:pPr algn="ctr">
              <a:lnSpc>
                <a:spcPct val="90000"/>
              </a:lnSpc>
            </a:pPr>
            <a:r>
              <a:rPr lang="en-US" sz="2400" dirty="0">
                <a:solidFill>
                  <a:schemeClr val="accent1">
                    <a:lumMod val="75000"/>
                  </a:schemeClr>
                </a:solidFill>
              </a:rPr>
              <a:t>and Vicki Marques, Award Chair, </a:t>
            </a:r>
            <a:r>
              <a:rPr lang="en-US" sz="2400" dirty="0" err="1">
                <a:solidFill>
                  <a:schemeClr val="accent1">
                    <a:lumMod val="75000"/>
                  </a:schemeClr>
                </a:solidFill>
              </a:rPr>
              <a:t>AITCOY</a:t>
            </a:r>
            <a:r>
              <a:rPr lang="en-US" sz="2400" dirty="0">
                <a:solidFill>
                  <a:schemeClr val="accent1">
                    <a:lumMod val="75000"/>
                  </a:schemeClr>
                </a:solidFill>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439" y="1219200"/>
            <a:ext cx="3925300" cy="3034048"/>
          </a:xfrm>
          <a:prstGeom prst="rect">
            <a:avLst/>
          </a:prstGeom>
        </p:spPr>
      </p:pic>
    </p:spTree>
    <p:extLst>
      <p:ext uri="{BB962C8B-B14F-4D97-AF65-F5344CB8AC3E}">
        <p14:creationId xmlns:p14="http://schemas.microsoft.com/office/powerpoint/2010/main" val="188016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Good Friend Award </a:t>
            </a:r>
          </a:p>
        </p:txBody>
      </p:sp>
      <p:sp>
        <p:nvSpPr>
          <p:cNvPr id="5" name="Rectangle 4"/>
          <p:cNvSpPr/>
          <p:nvPr/>
        </p:nvSpPr>
        <p:spPr>
          <a:xfrm>
            <a:off x="-21081" y="1086293"/>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Tim Bramlet, TOI Legislative Consultant </a:t>
            </a:r>
          </a:p>
          <a:p>
            <a:pPr algn="ctr">
              <a:lnSpc>
                <a:spcPct val="90000"/>
              </a:lnSpc>
            </a:pPr>
            <a:r>
              <a:rPr lang="en-US" sz="2400" dirty="0">
                <a:solidFill>
                  <a:schemeClr val="accent1">
                    <a:lumMod val="75000"/>
                  </a:schemeClr>
                </a:solidFill>
              </a:rPr>
              <a:t> </a:t>
            </a:r>
          </a:p>
          <a:p>
            <a:pPr algn="ctr"/>
            <a:endParaRPr 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389" y="1066800"/>
            <a:ext cx="2819400" cy="2819400"/>
          </a:xfrm>
          <a:prstGeom prst="rect">
            <a:avLst/>
          </a:prstGeom>
        </p:spPr>
      </p:pic>
    </p:spTree>
    <p:extLst>
      <p:ext uri="{BB962C8B-B14F-4D97-AF65-F5344CB8AC3E}">
        <p14:creationId xmlns:p14="http://schemas.microsoft.com/office/powerpoint/2010/main" val="211588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ITASCSC Award</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Susan Dillon, President, </a:t>
            </a:r>
          </a:p>
          <a:p>
            <a:pPr algn="ctr">
              <a:lnSpc>
                <a:spcPct val="90000"/>
              </a:lnSpc>
            </a:pPr>
            <a:r>
              <a:rPr lang="en-US" sz="2400" dirty="0">
                <a:solidFill>
                  <a:schemeClr val="accent1">
                    <a:lumMod val="75000"/>
                  </a:schemeClr>
                </a:solidFill>
              </a:rPr>
              <a:t>Senior Citizens Division &amp; Megan Conway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645" y="1066800"/>
            <a:ext cx="2528887" cy="2720734"/>
          </a:xfrm>
          <a:prstGeom prst="rect">
            <a:avLst/>
          </a:prstGeom>
        </p:spPr>
      </p:pic>
    </p:spTree>
    <p:extLst>
      <p:ext uri="{BB962C8B-B14F-4D97-AF65-F5344CB8AC3E}">
        <p14:creationId xmlns:p14="http://schemas.microsoft.com/office/powerpoint/2010/main" val="373780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144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r>
              <a:rPr lang="en-US" sz="2400" dirty="0"/>
              <a:t>Congratulations to all award winners. </a:t>
            </a:r>
          </a:p>
          <a:p>
            <a:pPr algn="ctr"/>
            <a:r>
              <a:rPr lang="en-US" sz="2400" dirty="0"/>
              <a:t>Thank you for your excellent work this year!</a:t>
            </a:r>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012" y="2362200"/>
            <a:ext cx="3432044" cy="27076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012" y="2743200"/>
            <a:ext cx="1676400" cy="1676400"/>
          </a:xfrm>
          <a:prstGeom prst="rect">
            <a:avLst/>
          </a:prstGeom>
        </p:spPr>
      </p:pic>
    </p:spTree>
    <p:extLst>
      <p:ext uri="{BB962C8B-B14F-4D97-AF65-F5344CB8AC3E}">
        <p14:creationId xmlns:p14="http://schemas.microsoft.com/office/powerpoint/2010/main" val="102621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501"/>
            <a:ext cx="4646612" cy="2667001"/>
          </a:xfrm>
        </p:spPr>
        <p:txBody>
          <a:bodyPr>
            <a:normAutofit/>
          </a:bodyPr>
          <a:lstStyle/>
          <a:p>
            <a:pPr algn="ctr"/>
            <a:r>
              <a:rPr lang="en-US" dirty="0"/>
              <a:t>Thank you to our 2016 conference sponsors and exhibitors!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812" y="704513"/>
            <a:ext cx="3886200" cy="4594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65761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04800"/>
            <a:ext cx="4956998" cy="535531"/>
          </a:xfrm>
          <a:prstGeom prst="rect">
            <a:avLst/>
          </a:prstGeom>
          <a:noFill/>
        </p:spPr>
        <p:txBody>
          <a:bodyPr wrap="none" rtlCol="0">
            <a:spAutoFit/>
          </a:bodyPr>
          <a:lstStyle/>
          <a:p>
            <a:pPr>
              <a:lnSpc>
                <a:spcPct val="90000"/>
              </a:lnSpc>
            </a:pPr>
            <a:r>
              <a:rPr lang="en-US" sz="3200" dirty="0"/>
              <a:t>2016 Conference Sponsors </a:t>
            </a:r>
          </a:p>
        </p:txBody>
      </p:sp>
      <p:sp>
        <p:nvSpPr>
          <p:cNvPr id="3" name="TextBox 2"/>
          <p:cNvSpPr txBox="1"/>
          <p:nvPr/>
        </p:nvSpPr>
        <p:spPr>
          <a:xfrm>
            <a:off x="4113212" y="5958573"/>
            <a:ext cx="2730235" cy="424732"/>
          </a:xfrm>
          <a:prstGeom prst="rect">
            <a:avLst/>
          </a:prstGeom>
          <a:noFill/>
        </p:spPr>
        <p:txBody>
          <a:bodyPr wrap="none" rtlCol="0">
            <a:spAutoFit/>
          </a:bodyPr>
          <a:lstStyle/>
          <a:p>
            <a:pPr>
              <a:lnSpc>
                <a:spcPct val="90000"/>
              </a:lnSpc>
            </a:pPr>
            <a:r>
              <a:rPr lang="en-US" sz="2400" dirty="0">
                <a:solidFill>
                  <a:schemeClr val="accent1">
                    <a:lumMod val="75000"/>
                  </a:schemeClr>
                </a:solidFill>
              </a:rPr>
              <a:t>Platinum Sponsors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2057399"/>
            <a:ext cx="2444179" cy="2743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089" y="2256452"/>
            <a:ext cx="2714625" cy="228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2212" y="2125824"/>
            <a:ext cx="3752746" cy="2684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94298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04800"/>
            <a:ext cx="4956998" cy="535531"/>
          </a:xfrm>
          <a:prstGeom prst="rect">
            <a:avLst/>
          </a:prstGeom>
          <a:noFill/>
        </p:spPr>
        <p:txBody>
          <a:bodyPr wrap="none" rtlCol="0">
            <a:spAutoFit/>
          </a:bodyPr>
          <a:lstStyle/>
          <a:p>
            <a:pPr>
              <a:lnSpc>
                <a:spcPct val="90000"/>
              </a:lnSpc>
            </a:pPr>
            <a:r>
              <a:rPr lang="en-US" sz="3200" dirty="0"/>
              <a:t>2016 Conference Sponsors </a:t>
            </a:r>
          </a:p>
        </p:txBody>
      </p:sp>
      <p:sp>
        <p:nvSpPr>
          <p:cNvPr id="3" name="TextBox 2"/>
          <p:cNvSpPr txBox="1"/>
          <p:nvPr/>
        </p:nvSpPr>
        <p:spPr>
          <a:xfrm>
            <a:off x="4037012" y="6019864"/>
            <a:ext cx="2140330" cy="424732"/>
          </a:xfrm>
          <a:prstGeom prst="rect">
            <a:avLst/>
          </a:prstGeom>
          <a:noFill/>
        </p:spPr>
        <p:txBody>
          <a:bodyPr wrap="none" rtlCol="0">
            <a:spAutoFit/>
          </a:bodyPr>
          <a:lstStyle/>
          <a:p>
            <a:pPr>
              <a:lnSpc>
                <a:spcPct val="90000"/>
              </a:lnSpc>
            </a:pPr>
            <a:r>
              <a:rPr lang="en-US" sz="2400" dirty="0">
                <a:solidFill>
                  <a:schemeClr val="accent1">
                    <a:lumMod val="75000"/>
                  </a:schemeClr>
                </a:solidFill>
              </a:rPr>
              <a:t>Gold Sponsors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2057400"/>
            <a:ext cx="2667000" cy="2759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2812" y="1650899"/>
            <a:ext cx="5335057" cy="1480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1812" y="3941565"/>
            <a:ext cx="6569510" cy="1422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35674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04800"/>
            <a:ext cx="4956998" cy="535531"/>
          </a:xfrm>
          <a:prstGeom prst="rect">
            <a:avLst/>
          </a:prstGeom>
          <a:noFill/>
        </p:spPr>
        <p:txBody>
          <a:bodyPr wrap="none" rtlCol="0">
            <a:spAutoFit/>
          </a:bodyPr>
          <a:lstStyle/>
          <a:p>
            <a:pPr>
              <a:lnSpc>
                <a:spcPct val="90000"/>
              </a:lnSpc>
            </a:pPr>
            <a:r>
              <a:rPr lang="en-US" sz="3200" dirty="0"/>
              <a:t>2016 Conference Sponsors </a:t>
            </a:r>
          </a:p>
        </p:txBody>
      </p:sp>
      <p:sp>
        <p:nvSpPr>
          <p:cNvPr id="3" name="TextBox 2"/>
          <p:cNvSpPr txBox="1"/>
          <p:nvPr/>
        </p:nvSpPr>
        <p:spPr>
          <a:xfrm>
            <a:off x="1230698" y="5358735"/>
            <a:ext cx="2075248" cy="424732"/>
          </a:xfrm>
          <a:prstGeom prst="rect">
            <a:avLst/>
          </a:prstGeom>
          <a:noFill/>
        </p:spPr>
        <p:txBody>
          <a:bodyPr wrap="none" rtlCol="0">
            <a:spAutoFit/>
          </a:bodyPr>
          <a:lstStyle/>
          <a:p>
            <a:pPr>
              <a:lnSpc>
                <a:spcPct val="90000"/>
              </a:lnSpc>
            </a:pPr>
            <a:r>
              <a:rPr lang="en-US" sz="2400" dirty="0">
                <a:solidFill>
                  <a:schemeClr val="accent1">
                    <a:lumMod val="75000"/>
                  </a:schemeClr>
                </a:solidFill>
              </a:rPr>
              <a:t>Silver Sponsor</a:t>
            </a:r>
          </a:p>
        </p:txBody>
      </p:sp>
      <p:sp>
        <p:nvSpPr>
          <p:cNvPr id="10" name="TextBox 9"/>
          <p:cNvSpPr txBox="1"/>
          <p:nvPr/>
        </p:nvSpPr>
        <p:spPr>
          <a:xfrm>
            <a:off x="7387845" y="5358735"/>
            <a:ext cx="2002471" cy="424732"/>
          </a:xfrm>
          <a:prstGeom prst="rect">
            <a:avLst/>
          </a:prstGeom>
          <a:noFill/>
        </p:spPr>
        <p:txBody>
          <a:bodyPr wrap="none" rtlCol="0">
            <a:spAutoFit/>
          </a:bodyPr>
          <a:lstStyle/>
          <a:p>
            <a:pPr>
              <a:lnSpc>
                <a:spcPct val="90000"/>
              </a:lnSpc>
            </a:pPr>
            <a:r>
              <a:rPr lang="en-US" sz="2400" dirty="0">
                <a:solidFill>
                  <a:schemeClr val="accent1">
                    <a:lumMod val="75000"/>
                  </a:schemeClr>
                </a:solidFill>
              </a:rPr>
              <a:t>App Sponsors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2" y="2438400"/>
            <a:ext cx="3432516" cy="10735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165" y="739572"/>
            <a:ext cx="2154936" cy="2418572"/>
          </a:xfrm>
          <a:prstGeom prst="rect">
            <a:avLst/>
          </a:prstGeom>
        </p:spPr>
      </p:pic>
      <p:cxnSp>
        <p:nvCxnSpPr>
          <p:cNvPr id="11" name="Straight Connector 10"/>
          <p:cNvCxnSpPr/>
          <p:nvPr/>
        </p:nvCxnSpPr>
        <p:spPr>
          <a:xfrm>
            <a:off x="4799012" y="1219200"/>
            <a:ext cx="0" cy="4648200"/>
          </a:xfrm>
          <a:prstGeom prst="line">
            <a:avLst/>
          </a:prstGeom>
          <a:ln w="28575">
            <a:miter lim="800000"/>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3812" y="2418184"/>
            <a:ext cx="2636536" cy="1458149"/>
          </a:xfrm>
          <a:prstGeom prst="rect">
            <a:avLst/>
          </a:prstGeom>
        </p:spPr>
      </p:pic>
      <p:sp>
        <p:nvSpPr>
          <p:cNvPr id="13" name="Rectangle 12"/>
          <p:cNvSpPr/>
          <p:nvPr/>
        </p:nvSpPr>
        <p:spPr>
          <a:xfrm>
            <a:off x="5497479" y="3543300"/>
            <a:ext cx="2891602" cy="1428776"/>
          </a:xfrm>
          <a:prstGeom prst="rect">
            <a:avLst/>
          </a:prstGeom>
          <a:solidFill>
            <a:schemeClr val="bg1">
              <a:lumMod val="9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65000"/>
                    <a:lumOff val="35000"/>
                  </a:schemeClr>
                </a:solidFill>
              </a:rPr>
              <a:t>Township Officials of Illinois Divisions</a:t>
            </a:r>
          </a:p>
        </p:txBody>
      </p:sp>
    </p:spTree>
    <p:extLst>
      <p:ext uri="{BB962C8B-B14F-4D97-AF65-F5344CB8AC3E}">
        <p14:creationId xmlns:p14="http://schemas.microsoft.com/office/powerpoint/2010/main" val="18723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04800"/>
            <a:ext cx="5618846" cy="535531"/>
          </a:xfrm>
          <a:prstGeom prst="rect">
            <a:avLst/>
          </a:prstGeom>
          <a:noFill/>
        </p:spPr>
        <p:txBody>
          <a:bodyPr wrap="none" rtlCol="0">
            <a:spAutoFit/>
          </a:bodyPr>
          <a:lstStyle/>
          <a:p>
            <a:pPr>
              <a:lnSpc>
                <a:spcPct val="90000"/>
              </a:lnSpc>
            </a:pPr>
            <a:r>
              <a:rPr lang="en-US" sz="3200" dirty="0"/>
              <a:t>2016 Exhibit Hall Participants  </a:t>
            </a:r>
          </a:p>
        </p:txBody>
      </p:sp>
      <p:sp>
        <p:nvSpPr>
          <p:cNvPr id="6" name="Rectangle 5"/>
          <p:cNvSpPr/>
          <p:nvPr/>
        </p:nvSpPr>
        <p:spPr>
          <a:xfrm>
            <a:off x="140835" y="1143000"/>
            <a:ext cx="11201400" cy="5257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p:txBody>
      </p:sp>
      <p:sp>
        <p:nvSpPr>
          <p:cNvPr id="8" name="TextBox 7"/>
          <p:cNvSpPr txBox="1"/>
          <p:nvPr/>
        </p:nvSpPr>
        <p:spPr>
          <a:xfrm>
            <a:off x="455612" y="1580531"/>
            <a:ext cx="10571846" cy="4936736"/>
          </a:xfrm>
          <a:prstGeom prst="rect">
            <a:avLst/>
          </a:prstGeom>
          <a:noFill/>
        </p:spPr>
        <p:txBody>
          <a:bodyPr wrap="square" numCol="2" rtlCol="0">
            <a:spAutoFit/>
          </a:bodyPr>
          <a:lstStyle/>
          <a:p>
            <a:pPr marL="285750" lvl="0" indent="-285750">
              <a:buFont typeface="Arial" panose="020B0604020202020204" pitchFamily="34" charset="0"/>
              <a:buChar char="•"/>
            </a:pPr>
            <a:r>
              <a:rPr lang="en-US" b="1" dirty="0" err="1">
                <a:solidFill>
                  <a:schemeClr val="accent1">
                    <a:lumMod val="75000"/>
                  </a:schemeClr>
                </a:solidFill>
              </a:rPr>
              <a:t>AITCOY</a:t>
            </a:r>
            <a:r>
              <a:rPr lang="en-US" b="1" dirty="0">
                <a:solidFill>
                  <a:schemeClr val="accent1">
                    <a:lumMod val="75000"/>
                  </a:schemeClr>
                </a:solidFill>
              </a:rPr>
              <a:t> - The Association of Illinois Township Committees on Youth</a:t>
            </a:r>
          </a:p>
          <a:p>
            <a:pPr marL="285750" lvl="0" indent="-285750">
              <a:buFont typeface="Arial" panose="020B0604020202020204" pitchFamily="34" charset="0"/>
              <a:buChar char="•"/>
            </a:pPr>
            <a:r>
              <a:rPr lang="en-US" b="1" dirty="0">
                <a:solidFill>
                  <a:schemeClr val="accent1">
                    <a:lumMod val="75000"/>
                  </a:schemeClr>
                </a:solidFill>
              </a:rPr>
              <a:t>*Allied Benefit Systems, Inc.</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Ameren Illinois</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Biospan Technologies</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*Clarke</a:t>
            </a:r>
          </a:p>
          <a:p>
            <a:pPr marL="285750" indent="-285750">
              <a:buFont typeface="Arial" panose="020B0604020202020204" pitchFamily="34" charset="0"/>
              <a:buChar char="•"/>
            </a:pPr>
            <a:r>
              <a:rPr lang="en-US" b="1" dirty="0" err="1">
                <a:solidFill>
                  <a:schemeClr val="accent1">
                    <a:lumMod val="75000"/>
                  </a:schemeClr>
                </a:solidFill>
              </a:rPr>
              <a:t>Ecolane</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*Enbridge</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*FORCE America, Inc.</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Greenfield Contractors LLC</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IDOT Technology Transfer Center</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ITASCSC, Illinois Township Association of Senior Citizen Services Committees</a:t>
            </a:r>
          </a:p>
          <a:p>
            <a:pPr marL="285750" lvl="0" indent="-285750">
              <a:buFont typeface="Arial" panose="020B0604020202020204" pitchFamily="34" charset="0"/>
              <a:buChar char="•"/>
            </a:pPr>
            <a:r>
              <a:rPr lang="en-US" b="1" dirty="0">
                <a:solidFill>
                  <a:schemeClr val="accent1">
                    <a:lumMod val="75000"/>
                  </a:schemeClr>
                </a:solidFill>
              </a:rPr>
              <a:t>Illinois Assessors Association </a:t>
            </a:r>
          </a:p>
          <a:p>
            <a:pPr marL="285750" lvl="0" indent="-285750">
              <a:buFont typeface="Arial" panose="020B0604020202020204" pitchFamily="34" charset="0"/>
              <a:buChar char="•"/>
            </a:pPr>
            <a:r>
              <a:rPr lang="en-US" b="1" dirty="0">
                <a:solidFill>
                  <a:schemeClr val="accent1">
                    <a:lumMod val="75000"/>
                  </a:schemeClr>
                </a:solidFill>
              </a:rPr>
              <a:t>Illinois Municipal Retirement Fund</a:t>
            </a:r>
            <a:endParaRPr lang="en-US" dirty="0">
              <a:solidFill>
                <a:schemeClr val="accent1">
                  <a:lumMod val="75000"/>
                </a:schemeClr>
              </a:solidFill>
            </a:endParaRPr>
          </a:p>
          <a:p>
            <a:pPr lvl="0"/>
            <a:endParaRPr lang="en-US" b="1" dirty="0">
              <a:solidFill>
                <a:schemeClr val="accent1">
                  <a:lumMod val="75000"/>
                </a:schemeClr>
              </a:solidFill>
            </a:endParaRPr>
          </a:p>
          <a:p>
            <a:pPr marL="285750" lvl="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a:solidFill>
                  <a:schemeClr val="accent1">
                    <a:lumMod val="75000"/>
                  </a:schemeClr>
                </a:solidFill>
              </a:rPr>
              <a:t>Illinois Township Trustees Association</a:t>
            </a:r>
          </a:p>
          <a:p>
            <a:pPr marL="285750" lvl="0" indent="-285750">
              <a:buFont typeface="Arial" panose="020B0604020202020204" pitchFamily="34" charset="0"/>
              <a:buChar char="•"/>
            </a:pPr>
            <a:r>
              <a:rPr lang="en-US" b="1" dirty="0">
                <a:solidFill>
                  <a:schemeClr val="accent1">
                    <a:lumMod val="75000"/>
                  </a:schemeClr>
                </a:solidFill>
              </a:rPr>
              <a:t>Local Government Health Plan</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Martin Equipment of Illinois, Inc.</a:t>
            </a:r>
          </a:p>
          <a:p>
            <a:pPr marL="285750" lvl="0" indent="-285750">
              <a:buFont typeface="Arial" panose="020B0604020202020204" pitchFamily="34" charset="0"/>
              <a:buChar char="•"/>
            </a:pPr>
            <a:r>
              <a:rPr lang="en-US" b="1" dirty="0">
                <a:solidFill>
                  <a:schemeClr val="accent1">
                    <a:lumMod val="75000"/>
                  </a:schemeClr>
                </a:solidFill>
              </a:rPr>
              <a:t>Mid-West Truckers Association, Inc.</a:t>
            </a:r>
          </a:p>
          <a:p>
            <a:pPr marL="285750" indent="-285750">
              <a:buFont typeface="Arial" panose="020B0604020202020204" pitchFamily="34" charset="0"/>
              <a:buChar char="•"/>
            </a:pPr>
            <a:r>
              <a:rPr lang="en-US" b="1" dirty="0">
                <a:solidFill>
                  <a:schemeClr val="accent1">
                    <a:lumMod val="75000"/>
                  </a:schemeClr>
                </a:solidFill>
              </a:rPr>
              <a:t>Phoenix Services LLC</a:t>
            </a:r>
          </a:p>
          <a:p>
            <a:pPr marL="285750" lvl="0" indent="-285750">
              <a:buFont typeface="Arial" panose="020B0604020202020204" pitchFamily="34" charset="0"/>
              <a:buChar char="•"/>
            </a:pPr>
            <a:r>
              <a:rPr lang="en-US" b="1" dirty="0">
                <a:solidFill>
                  <a:schemeClr val="accent1">
                    <a:lumMod val="75000"/>
                  </a:schemeClr>
                </a:solidFill>
              </a:rPr>
              <a:t>*</a:t>
            </a:r>
            <a:r>
              <a:rPr lang="en-US" b="1" dirty="0" err="1">
                <a:solidFill>
                  <a:schemeClr val="accent1">
                    <a:lumMod val="75000"/>
                  </a:schemeClr>
                </a:solidFill>
              </a:rPr>
              <a:t>Stonehugger</a:t>
            </a:r>
            <a:r>
              <a:rPr lang="en-US" b="1" dirty="0">
                <a:solidFill>
                  <a:schemeClr val="accent1">
                    <a:lumMod val="75000"/>
                  </a:schemeClr>
                </a:solidFill>
              </a:rPr>
              <a:t> Cemetery Restoration</a:t>
            </a:r>
          </a:p>
          <a:p>
            <a:pPr marL="285750" lvl="0" indent="-285750">
              <a:buFont typeface="Arial" panose="020B0604020202020204" pitchFamily="34" charset="0"/>
              <a:buChar char="•"/>
            </a:pPr>
            <a:r>
              <a:rPr lang="en-US" b="1" dirty="0">
                <a:solidFill>
                  <a:schemeClr val="accent1">
                    <a:lumMod val="75000"/>
                  </a:schemeClr>
                </a:solidFill>
              </a:rPr>
              <a:t> TIPS</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*TOIRMA</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Township Highway Commissioners of Illinois</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Township Officials of Illinois</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Township Officials of Illinois Clerks Division</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*Visual PAMSPro</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Waukegan Township</a:t>
            </a:r>
            <a:endParaRPr lang="en-US" dirty="0">
              <a:solidFill>
                <a:schemeClr val="accent1">
                  <a:lumMod val="75000"/>
                </a:schemeClr>
              </a:solidFill>
            </a:endParaRPr>
          </a:p>
          <a:p>
            <a:pPr marL="285750" lvl="0" indent="-285750">
              <a:buFont typeface="Arial" panose="020B0604020202020204" pitchFamily="34" charset="0"/>
              <a:buChar char="•"/>
            </a:pPr>
            <a:r>
              <a:rPr lang="en-US" b="1" dirty="0">
                <a:solidFill>
                  <a:schemeClr val="accent1">
                    <a:lumMod val="75000"/>
                  </a:schemeClr>
                </a:solidFill>
              </a:rPr>
              <a:t>Wm. Nobbe Co.</a:t>
            </a:r>
          </a:p>
          <a:p>
            <a:pPr marL="285750" indent="-285750">
              <a:buFont typeface="Arial" panose="020B0604020202020204" pitchFamily="34" charset="0"/>
              <a:buChar char="•"/>
            </a:pPr>
            <a:r>
              <a:rPr lang="en-US" b="1" dirty="0">
                <a:solidFill>
                  <a:schemeClr val="accent1">
                    <a:lumMod val="75000"/>
                  </a:schemeClr>
                </a:solidFill>
              </a:rPr>
              <a:t>*Woody's Municipal Supply Co.</a:t>
            </a:r>
          </a:p>
          <a:p>
            <a:pPr lvl="0"/>
            <a:endParaRPr lang="en-US" sz="1600" dirty="0"/>
          </a:p>
          <a:p>
            <a:pPr algn="ctr">
              <a:lnSpc>
                <a:spcPct val="90000"/>
              </a:lnSpc>
            </a:pPr>
            <a:r>
              <a:rPr lang="en-US" sz="1200" dirty="0"/>
              <a:t>*Associate Company Members </a:t>
            </a:r>
          </a:p>
        </p:txBody>
      </p:sp>
    </p:spTree>
    <p:extLst>
      <p:ext uri="{BB962C8B-B14F-4D97-AF65-F5344CB8AC3E}">
        <p14:creationId xmlns:p14="http://schemas.microsoft.com/office/powerpoint/2010/main" val="427633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36" y="457200"/>
            <a:ext cx="12069147" cy="990600"/>
          </a:xfrm>
          <a:prstGeom prst="rect">
            <a:avLst/>
          </a:prstGeom>
          <a:solidFill>
            <a:schemeClr val="bg1">
              <a:lumMod val="9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70112" y="501050"/>
            <a:ext cx="3468688" cy="902899"/>
          </a:xfrm>
        </p:spPr>
        <p:txBody>
          <a:bodyPr>
            <a:normAutofit/>
          </a:bodyPr>
          <a:lstStyle/>
          <a:p>
            <a:r>
              <a:rPr lang="en-US" sz="5400" dirty="0">
                <a:solidFill>
                  <a:schemeClr val="accent1">
                    <a:lumMod val="60000"/>
                    <a:lumOff val="40000"/>
                  </a:schemeClr>
                </a:solidFill>
              </a:rPr>
              <a:t>Reminders</a:t>
            </a:r>
            <a:r>
              <a:rPr lang="en-US" sz="5400" dirty="0">
                <a:solidFill>
                  <a:schemeClr val="accent1">
                    <a:lumMod val="75000"/>
                  </a:schemeClr>
                </a:solidFill>
              </a:rPr>
              <a:t> </a:t>
            </a:r>
          </a:p>
        </p:txBody>
      </p:sp>
      <p:sp>
        <p:nvSpPr>
          <p:cNvPr id="3" name="Rectangle 2"/>
          <p:cNvSpPr/>
          <p:nvPr/>
        </p:nvSpPr>
        <p:spPr>
          <a:xfrm>
            <a:off x="114300" y="1600200"/>
            <a:ext cx="7580312" cy="4708981"/>
          </a:xfrm>
          <a:prstGeom prst="rect">
            <a:avLst/>
          </a:prstGeom>
        </p:spPr>
        <p:txBody>
          <a:bodyPr wrap="square">
            <a:spAutoFit/>
          </a:bodyPr>
          <a:lstStyle/>
          <a:p>
            <a:pPr marL="285750" indent="-285750">
              <a:buFont typeface="Wingdings" panose="05000000000000000000" pitchFamily="2" charset="2"/>
              <a:buChar char="ü"/>
            </a:pPr>
            <a:r>
              <a:rPr lang="en-US" sz="2400" dirty="0"/>
              <a:t>Please download the TOI Conference App available for download through iTunes or the Google Play Store. </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If you are having trouble downloading, updating, or navigating the conference app, stop by the Mobile App booth outside of the Exhibit Hall or the TOI booth inside the Exhibit Hall for help. </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There is free Wi-Fi access for conference attendees at the Crowne Plaza:</a:t>
            </a:r>
          </a:p>
          <a:p>
            <a:endParaRPr lang="en-US" sz="2000" dirty="0"/>
          </a:p>
          <a:p>
            <a:r>
              <a:rPr lang="en-US" sz="2000" dirty="0"/>
              <a:t>		Network: Crowne Plaza Conference </a:t>
            </a:r>
          </a:p>
          <a:p>
            <a:r>
              <a:rPr lang="en-US" sz="2000" dirty="0"/>
              <a:t>     		Password: thanks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85562">
            <a:off x="9113126" y="894062"/>
            <a:ext cx="2270577"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1823">
            <a:off x="8203787" y="2621344"/>
            <a:ext cx="2106469" cy="3746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88303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36" y="457200"/>
            <a:ext cx="12069147" cy="990600"/>
          </a:xfrm>
          <a:prstGeom prst="rect">
            <a:avLst/>
          </a:prstGeom>
          <a:solidFill>
            <a:schemeClr val="bg1">
              <a:lumMod val="9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751012" y="98586"/>
            <a:ext cx="3405676" cy="1341438"/>
          </a:xfrm>
        </p:spPr>
        <p:txBody>
          <a:bodyPr>
            <a:normAutofit/>
          </a:bodyPr>
          <a:lstStyle/>
          <a:p>
            <a:r>
              <a:rPr lang="en-US" sz="5400" dirty="0">
                <a:solidFill>
                  <a:schemeClr val="accent1">
                    <a:lumMod val="60000"/>
                    <a:lumOff val="40000"/>
                  </a:schemeClr>
                </a:solidFill>
              </a:rPr>
              <a:t>Reminders</a:t>
            </a:r>
            <a:r>
              <a:rPr lang="en-US" sz="5400" dirty="0">
                <a:solidFill>
                  <a:schemeClr val="accent1">
                    <a:lumMod val="75000"/>
                  </a:schemeClr>
                </a:solidFill>
              </a:rPr>
              <a:t> </a:t>
            </a:r>
          </a:p>
        </p:txBody>
      </p:sp>
      <p:sp>
        <p:nvSpPr>
          <p:cNvPr id="3" name="Rectangle 2"/>
          <p:cNvSpPr/>
          <p:nvPr/>
        </p:nvSpPr>
        <p:spPr>
          <a:xfrm>
            <a:off x="1751012" y="1794913"/>
            <a:ext cx="6364289" cy="1877437"/>
          </a:xfrm>
          <a:prstGeom prst="rect">
            <a:avLst/>
          </a:prstGeom>
        </p:spPr>
        <p:txBody>
          <a:bodyPr wrap="square">
            <a:spAutoFit/>
          </a:bodyPr>
          <a:lstStyle/>
          <a:p>
            <a:pPr marL="285750" indent="-285750">
              <a:buFont typeface="Wingdings" panose="05000000000000000000" pitchFamily="2" charset="2"/>
              <a:buChar char="ü"/>
            </a:pPr>
            <a:r>
              <a:rPr lang="en-US" sz="2400" dirty="0"/>
              <a:t>Be sure to attend your division meeting, Tuesday, 12:00-2:45 p.m.</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See the program or app for additional details</a:t>
            </a:r>
          </a:p>
          <a:p>
            <a:pPr marL="285750" indent="-285750">
              <a:buFont typeface="Wingdings" panose="05000000000000000000" pitchFamily="2" charset="2"/>
              <a:buChar char="ü"/>
            </a:pPr>
            <a:endParaRPr lang="en-US" sz="2000" dirty="0"/>
          </a:p>
        </p:txBody>
      </p:sp>
      <p:sp>
        <p:nvSpPr>
          <p:cNvPr id="5" name="Rectangle 4"/>
          <p:cNvSpPr/>
          <p:nvPr/>
        </p:nvSpPr>
        <p:spPr>
          <a:xfrm>
            <a:off x="836612" y="3810000"/>
            <a:ext cx="9906000" cy="24384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Title 1"/>
          <p:cNvSpPr txBox="1">
            <a:spLocks/>
          </p:cNvSpPr>
          <p:nvPr/>
        </p:nvSpPr>
        <p:spPr>
          <a:xfrm>
            <a:off x="1672853" y="4313360"/>
            <a:ext cx="5562600" cy="13414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accent1">
                    <a:lumMod val="75000"/>
                  </a:schemeClr>
                </a:solidFill>
              </a:rPr>
              <a:t>Thank you for attending our 109</a:t>
            </a:r>
            <a:r>
              <a:rPr lang="en-US" sz="2400" baseline="30000" dirty="0">
                <a:solidFill>
                  <a:schemeClr val="accent1">
                    <a:lumMod val="75000"/>
                  </a:schemeClr>
                </a:solidFill>
              </a:rPr>
              <a:t>th</a:t>
            </a:r>
            <a:r>
              <a:rPr lang="en-US" sz="2400" dirty="0">
                <a:solidFill>
                  <a:schemeClr val="accent1">
                    <a:lumMod val="75000"/>
                  </a:schemeClr>
                </a:solidFill>
              </a:rPr>
              <a:t> Annual Educational Conference! </a:t>
            </a:r>
          </a:p>
          <a:p>
            <a:pPr algn="ctr"/>
            <a:r>
              <a:rPr lang="en-US" sz="2400" dirty="0">
                <a:solidFill>
                  <a:schemeClr val="accent1">
                    <a:lumMod val="75000"/>
                  </a:schemeClr>
                </a:solidFill>
              </a:rPr>
              <a:t>We hope you have a great experience!</a:t>
            </a:r>
            <a:r>
              <a:rPr lang="en-US" sz="5400" dirty="0">
                <a:solidFill>
                  <a:schemeClr val="accent1">
                    <a:lumMod val="75000"/>
                  </a:schemeClr>
                </a:solidFill>
              </a:rPr>
              <a:t>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4085">
            <a:off x="8142467" y="4193878"/>
            <a:ext cx="1412945" cy="1670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04274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Mighty Message Awards </a:t>
            </a:r>
          </a:p>
        </p:txBody>
      </p:sp>
      <p:sp>
        <p:nvSpPr>
          <p:cNvPr id="5" name="Rectangle 4"/>
          <p:cNvSpPr/>
          <p:nvPr/>
        </p:nvSpPr>
        <p:spPr>
          <a:xfrm>
            <a:off x="-26397"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accent1">
                  <a:lumMod val="75000"/>
                </a:schemeClr>
              </a:solidFill>
            </a:endParaRPr>
          </a:p>
          <a:p>
            <a:pPr algn="ctr">
              <a:lnSpc>
                <a:spcPct val="90000"/>
              </a:lnSpc>
            </a:pPr>
            <a:r>
              <a:rPr lang="en-US" sz="2400" dirty="0">
                <a:solidFill>
                  <a:schemeClr val="accent1">
                    <a:lumMod val="75000"/>
                  </a:schemeClr>
                </a:solidFill>
              </a:rPr>
              <a:t>Presented by Bryan E. Smith, TOI Executive Director </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743" y="1447800"/>
            <a:ext cx="1857337" cy="2196084"/>
          </a:xfrm>
          <a:prstGeom prst="rect">
            <a:avLst/>
          </a:prstGeom>
        </p:spPr>
      </p:pic>
    </p:spTree>
    <p:extLst>
      <p:ext uri="{BB962C8B-B14F-4D97-AF65-F5344CB8AC3E}">
        <p14:creationId xmlns:p14="http://schemas.microsoft.com/office/powerpoint/2010/main" val="200456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Mighty Message Awards </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i="1" dirty="0"/>
          </a:p>
          <a:p>
            <a:pPr algn="ctr"/>
            <a:endParaRPr lang="en-US" i="1" dirty="0"/>
          </a:p>
          <a:p>
            <a:pPr algn="ctr"/>
            <a:endParaRPr lang="en-US" i="1" dirty="0"/>
          </a:p>
          <a:p>
            <a:pPr algn="ctr"/>
            <a:endParaRPr lang="en-US" i="1" dirty="0"/>
          </a:p>
          <a:p>
            <a:pPr algn="ctr"/>
            <a:r>
              <a:rPr lang="en-US" i="1" dirty="0"/>
              <a:t>		</a:t>
            </a:r>
          </a:p>
          <a:p>
            <a:pPr algn="ctr"/>
            <a:endParaRPr lang="en-US" i="1" dirty="0"/>
          </a:p>
          <a:p>
            <a:pPr algn="ctr"/>
            <a:endParaRPr lang="en-US" i="1" dirty="0"/>
          </a:p>
          <a:p>
            <a:pPr algn="ctr"/>
            <a:r>
              <a:rPr lang="en-US" i="1" dirty="0"/>
              <a:t>Best Website, Best Use of Social Media, Best Photo of a Township Event - </a:t>
            </a:r>
            <a:r>
              <a:rPr lang="en-US" dirty="0"/>
              <a:t>15,000-25,000 Population</a:t>
            </a:r>
          </a:p>
          <a:p>
            <a:pPr algn="ctr"/>
            <a:r>
              <a:rPr lang="en-US" b="1" dirty="0"/>
              <a:t>Winner: Groveland Township, Tazewell County </a:t>
            </a:r>
            <a:endParaRPr lang="en-US" dirty="0"/>
          </a:p>
          <a:p>
            <a:pPr algn="ct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412" y="1752600"/>
            <a:ext cx="7291708" cy="22854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2739">
            <a:off x="518301" y="877722"/>
            <a:ext cx="2533216" cy="359077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610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Mighty Message Awards </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endParaRPr lang="en-US" i="1" dirty="0"/>
          </a:p>
          <a:p>
            <a:endParaRPr lang="en-US" i="1" dirty="0"/>
          </a:p>
          <a:p>
            <a:pPr algn="ctr"/>
            <a:endParaRPr lang="en-US" i="1" dirty="0"/>
          </a:p>
          <a:p>
            <a:pPr algn="ctr"/>
            <a:endParaRPr lang="en-US" i="1" dirty="0"/>
          </a:p>
          <a:p>
            <a:pPr algn="ctr"/>
            <a:endParaRPr lang="en-US" i="1" dirty="0"/>
          </a:p>
          <a:p>
            <a:pPr algn="ctr"/>
            <a:endParaRPr lang="en-US" i="1" dirty="0"/>
          </a:p>
          <a:p>
            <a:pPr algn="ctr"/>
            <a:endParaRPr lang="en-US" i="1" dirty="0"/>
          </a:p>
          <a:p>
            <a:pPr algn="ctr"/>
            <a:r>
              <a:rPr lang="en-US" i="1" dirty="0"/>
              <a:t>Best Miscellaneous/Other Communication 	</a:t>
            </a:r>
            <a:r>
              <a:rPr lang="en-US" dirty="0"/>
              <a:t>15,000-25,000 Population</a:t>
            </a:r>
          </a:p>
          <a:p>
            <a:pPr algn="ctr"/>
            <a:r>
              <a:rPr lang="en-US" b="1" dirty="0"/>
              <a:t>Winner: Rock Island Township, Rock Island County</a:t>
            </a:r>
            <a:endParaRPr lang="en-US" dirty="0"/>
          </a:p>
          <a:p>
            <a:pPr algn="ct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51707">
            <a:off x="2000891" y="1326676"/>
            <a:ext cx="3080324" cy="28129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1730">
            <a:off x="6322347" y="1661433"/>
            <a:ext cx="3076721" cy="27539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9807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Mighty Message Awards </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endParaRPr lang="en-US" i="1" dirty="0"/>
          </a:p>
          <a:p>
            <a:endParaRPr lang="en-US" i="1" dirty="0"/>
          </a:p>
          <a:p>
            <a:pPr algn="ctr"/>
            <a:endParaRPr lang="en-US" i="1" dirty="0"/>
          </a:p>
          <a:p>
            <a:pPr algn="ctr"/>
            <a:endParaRPr lang="en-US" i="1" dirty="0"/>
          </a:p>
          <a:p>
            <a:pPr algn="ctr"/>
            <a:endParaRPr lang="en-US" i="1" dirty="0"/>
          </a:p>
          <a:p>
            <a:pPr algn="ctr"/>
            <a:endParaRPr lang="en-US" i="1" dirty="0"/>
          </a:p>
          <a:p>
            <a:pPr algn="ctr"/>
            <a:endParaRPr lang="en-US" i="1" dirty="0"/>
          </a:p>
          <a:p>
            <a:r>
              <a:rPr lang="en-US" i="1" dirty="0"/>
              <a:t>			Best Newsletter, Best Website, Best Use of Social Media</a:t>
            </a:r>
            <a:r>
              <a:rPr lang="en-US" dirty="0"/>
              <a:t>   25,000-50,000 Population</a:t>
            </a:r>
          </a:p>
          <a:p>
            <a:r>
              <a:rPr lang="en-US" b="1" dirty="0"/>
              <a:t>					Winner: Fremont Township, Lake County </a:t>
            </a:r>
            <a:endParaRPr lang="en-US" dirty="0"/>
          </a:p>
          <a:p>
            <a:pPr algn="ct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67677">
            <a:off x="6725167" y="2336961"/>
            <a:ext cx="4570291" cy="14826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97321">
            <a:off x="1084365" y="1200925"/>
            <a:ext cx="4652085" cy="33737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56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77" y="228600"/>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Mighty Message Awards </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endParaRPr lang="en-US" i="1" dirty="0"/>
          </a:p>
          <a:p>
            <a:endParaRPr lang="en-US" i="1" dirty="0"/>
          </a:p>
          <a:p>
            <a:pPr algn="ctr"/>
            <a:endParaRPr lang="en-US" i="1" dirty="0"/>
          </a:p>
          <a:p>
            <a:pPr algn="ctr"/>
            <a:endParaRPr lang="en-US" i="1" dirty="0"/>
          </a:p>
          <a:p>
            <a:pPr algn="ctr"/>
            <a:endParaRPr lang="en-US" i="1" dirty="0"/>
          </a:p>
          <a:p>
            <a:pPr algn="ctr"/>
            <a:endParaRPr lang="en-US" i="1" dirty="0"/>
          </a:p>
          <a:p>
            <a:r>
              <a:rPr lang="en-US" i="1" dirty="0"/>
              <a:t>			Best Miscellaneous/Other Communication, Best Photo of a Township Event, Best Township 				Program or Campaign  </a:t>
            </a:r>
            <a:r>
              <a:rPr lang="en-US" dirty="0"/>
              <a:t>25,000-50,000 Population</a:t>
            </a:r>
          </a:p>
          <a:p>
            <a:r>
              <a:rPr lang="en-US" b="1" dirty="0"/>
              <a:t>					Winner: Ela Township, Lake County </a:t>
            </a:r>
            <a:endParaRPr lang="en-US" dirty="0"/>
          </a:p>
          <a:p>
            <a:pPr algn="ct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58116">
            <a:off x="635318" y="661552"/>
            <a:ext cx="2242283" cy="34375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673" y="1679265"/>
            <a:ext cx="4727493" cy="26241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3196">
            <a:off x="7556396" y="1777239"/>
            <a:ext cx="4233477" cy="20431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4022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043" y="228598"/>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Mighty Message Awards </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endParaRPr lang="en-US" i="1" dirty="0"/>
          </a:p>
          <a:p>
            <a:endParaRPr lang="en-US" i="1" dirty="0"/>
          </a:p>
          <a:p>
            <a:pPr algn="ctr"/>
            <a:endParaRPr lang="en-US" i="1" dirty="0"/>
          </a:p>
          <a:p>
            <a:pPr algn="ctr"/>
            <a:endParaRPr lang="en-US" i="1" dirty="0"/>
          </a:p>
          <a:p>
            <a:pPr algn="ctr"/>
            <a:endParaRPr lang="en-US" i="1" dirty="0"/>
          </a:p>
          <a:p>
            <a:r>
              <a:rPr lang="en-US" i="1" dirty="0"/>
              <a:t>			</a:t>
            </a:r>
          </a:p>
          <a:p>
            <a:r>
              <a:rPr lang="en-US" i="1" dirty="0"/>
              <a:t>			Best Newsletter, Best Website, Best Photo of a Township Event, Best Use of Social Media						 </a:t>
            </a:r>
            <a:r>
              <a:rPr lang="en-US" dirty="0"/>
              <a:t>50,000+ Population  </a:t>
            </a:r>
          </a:p>
          <a:p>
            <a:r>
              <a:rPr lang="en-US" b="1" dirty="0"/>
              <a:t>					Winner: Hanover Township, Cook County </a:t>
            </a:r>
            <a:endParaRPr lang="en-US" dirty="0"/>
          </a:p>
          <a:p>
            <a:pPr algn="ctr"/>
            <a:endParaRPr 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44116">
            <a:off x="8056123" y="1754818"/>
            <a:ext cx="3691976" cy="238680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38490">
            <a:off x="407975" y="784827"/>
            <a:ext cx="2743200" cy="36027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6771" y="1845613"/>
            <a:ext cx="4255509" cy="21563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7886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043" y="228598"/>
            <a:ext cx="12188825" cy="12192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Mighty Message Awards </a:t>
            </a:r>
          </a:p>
        </p:txBody>
      </p:sp>
      <p:sp>
        <p:nvSpPr>
          <p:cNvPr id="5" name="Rectangle 4"/>
          <p:cNvSpPr/>
          <p:nvPr/>
        </p:nvSpPr>
        <p:spPr>
          <a:xfrm>
            <a:off x="0" y="1066800"/>
            <a:ext cx="12188825" cy="4419600"/>
          </a:xfrm>
          <a:prstGeom prst="rect">
            <a:avLst/>
          </a:prstGeom>
          <a:ln>
            <a:no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endParaRPr lang="en-US" i="1" dirty="0"/>
          </a:p>
          <a:p>
            <a:endParaRPr lang="en-US" i="1" dirty="0"/>
          </a:p>
          <a:p>
            <a:pPr algn="ctr"/>
            <a:endParaRPr lang="en-US" i="1" dirty="0"/>
          </a:p>
          <a:p>
            <a:pPr algn="ctr"/>
            <a:endParaRPr lang="en-US" i="1" dirty="0"/>
          </a:p>
          <a:p>
            <a:pPr algn="ctr"/>
            <a:endParaRPr lang="en-US" i="1" dirty="0"/>
          </a:p>
          <a:p>
            <a:r>
              <a:rPr lang="en-US" i="1" dirty="0"/>
              <a:t>			</a:t>
            </a:r>
          </a:p>
          <a:p>
            <a:r>
              <a:rPr lang="en-US" i="1" dirty="0"/>
              <a:t>			Best Miscellaneous/Other Communication	 </a:t>
            </a:r>
            <a:r>
              <a:rPr lang="en-US" dirty="0"/>
              <a:t>50,000+ Population  </a:t>
            </a:r>
          </a:p>
          <a:p>
            <a:r>
              <a:rPr lang="en-US" b="1" dirty="0"/>
              <a:t>				Winner: DuPage Township, Will County </a:t>
            </a:r>
            <a:endParaRPr lang="en-US" dirty="0"/>
          </a:p>
          <a:p>
            <a:pPr algn="ct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59197">
            <a:off x="917356" y="1462270"/>
            <a:ext cx="5068142" cy="277050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1116">
            <a:off x="6728580" y="1553054"/>
            <a:ext cx="4691017" cy="2743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101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 Living 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EFF986-5B24-4FFE-8015-C92B2DCBC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508</Words>
  <Application>Microsoft Office PowerPoint</Application>
  <PresentationFormat>Custom</PresentationFormat>
  <Paragraphs>310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Cambria</vt:lpstr>
      <vt:lpstr>Wingdings</vt:lpstr>
      <vt:lpstr>Eco Living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to our 2016 conference sponsors and exhibitors!</vt:lpstr>
      <vt:lpstr>PowerPoint Presentation</vt:lpstr>
      <vt:lpstr>PowerPoint Presentation</vt:lpstr>
      <vt:lpstr>PowerPoint Presentation</vt:lpstr>
      <vt:lpstr>PowerPoint Presentation</vt:lpstr>
      <vt:lpstr>Reminders </vt:lpstr>
      <vt:lpstr>Reminders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2016-09-09T13:40:54Z</dcterms:created>
  <dcterms:modified xsi:type="dcterms:W3CDTF">2016-11-01T17:21:41Z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